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 id="2147483648" r:id="rId5"/>
  </p:sldMasterIdLst>
  <p:notesMasterIdLst>
    <p:notesMasterId r:id="rId15"/>
  </p:notesMasterIdLst>
  <p:handoutMasterIdLst>
    <p:handoutMasterId r:id="rId16"/>
  </p:handoutMasterIdLst>
  <p:sldIdLst>
    <p:sldId id="256" r:id="rId6"/>
    <p:sldId id="258" r:id="rId7"/>
    <p:sldId id="257" r:id="rId8"/>
    <p:sldId id="260" r:id="rId9"/>
    <p:sldId id="262" r:id="rId10"/>
    <p:sldId id="267"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B61C-EC92-47DA-8AA9-AD91A04F027B}" v="6" dt="2022-01-17T14:51:15.959"/>
    <p1510:client id="{4212F7DF-2A8C-4848-F3AF-AB6495435DC2}" v="12" dt="2022-01-21T04:19:46.730"/>
    <p1510:client id="{5A0F91B9-5907-401F-9956-318E38A78BDE}" v="5" dt="2022-01-21T04:10:23.055"/>
    <p1510:client id="{5F401351-72B8-47B4-A301-B22C7B0A2327}" v="4" dt="2022-01-17T14:49:42.719"/>
    <p1510:client id="{61EF2039-51E3-A8FB-AF6F-23C33FD78021}" v="623" dt="2022-01-20T04:04:33.097"/>
    <p1510:client id="{8A13AE74-8B74-4492-A24F-8C87A9AF7888}" v="140" dt="2022-01-17T12:40:36.776"/>
    <p1510:client id="{99B68AB3-2CBD-4FCF-BA6F-07D99E07A897}" v="9" dt="2022-01-17T12:14:14.763"/>
    <p1510:client id="{9DE704FB-0EAE-4B6D-8745-0EB568EF7DA0}" v="110" dt="2022-01-17T12:30:41.430"/>
    <p1510:client id="{9E82E1AE-C50D-A483-2167-951F03EF457D}" v="11" dt="2022-01-21T07:49:37.554"/>
    <p1510:client id="{E7883647-105D-4CCD-AC5E-7D88237624B2}" v="1" dt="2022-01-21T05:14:01.471"/>
    <p1510:client id="{EB685804-7671-4970-B239-F0DBB774F6CF}" v="3" dt="2022-01-17T14:48:14.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1/27/2022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7T14:39:56.718"/>
    </inkml:context>
    <inkml:brush xml:id="br0">
      <inkml:brushProperty name="width" value="0.1" units="cm"/>
      <inkml:brushProperty name="height" value="0.1" units="cm"/>
      <inkml:brushProperty name="color" value="#E71224"/>
    </inkml:brush>
  </inkml:definitions>
  <inkml:trace contextRef="#ctx0" brushRef="#br0">18997 7011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168036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4818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0343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2"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3"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1048584"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3145729" name="Straight Connector 8"/>
          <p:cNvCxnSpPr>
            <a:cxnSpLocks/>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8585" name="Date Placeholder 3"/>
          <p:cNvSpPr>
            <a:spLocks noGrp="1"/>
          </p:cNvSpPr>
          <p:nvPr>
            <p:ph type="dt" sz="half" idx="10"/>
          </p:nvPr>
        </p:nvSpPr>
        <p:spPr/>
        <p:txBody>
          <a:bodyPr/>
          <a:lstStyle/>
          <a:p>
            <a:fld id="{9184DA70-C731-4C70-880D-CCD4705E623C}" type="datetime1">
              <a:rPr lang="en-US" smtClean="0"/>
              <a:t>1/27/2022</a:t>
            </a:fld>
            <a:endParaRPr lang="en-US"/>
          </a:p>
        </p:txBody>
      </p:sp>
      <p:sp>
        <p:nvSpPr>
          <p:cNvPr id="1048586" name="Footer Placeholder 4"/>
          <p:cNvSpPr>
            <a:spLocks noGrp="1"/>
          </p:cNvSpPr>
          <p:nvPr>
            <p:ph type="ftr" sz="quarter" idx="11"/>
          </p:nvPr>
        </p:nvSpPr>
        <p:spPr/>
        <p:txBody>
          <a:bodyPr/>
          <a:lstStyle/>
          <a:p>
            <a:endParaRPr lang="en-US"/>
          </a:p>
        </p:txBody>
      </p:sp>
      <p:sp>
        <p:nvSpPr>
          <p:cNvPr id="1048587"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a:t>Click to edit Master title style</a:t>
            </a:r>
          </a:p>
        </p:txBody>
      </p:sp>
      <p:sp>
        <p:nvSpPr>
          <p:cNvPr id="104863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1" name="Date Placeholder 6"/>
          <p:cNvSpPr>
            <a:spLocks noGrp="1"/>
          </p:cNvSpPr>
          <p:nvPr>
            <p:ph type="dt" sz="half" idx="10"/>
          </p:nvPr>
        </p:nvSpPr>
        <p:spPr/>
        <p:txBody>
          <a:bodyPr/>
          <a:lstStyle/>
          <a:p>
            <a:fld id="{4BE1D723-8F53-4F53-90B0-1982A396982E}" type="datetime1">
              <a:rPr lang="en-US" smtClean="0"/>
              <a:t>1/27/2022</a:t>
            </a:fld>
            <a:endParaRPr lang="en-US"/>
          </a:p>
        </p:txBody>
      </p:sp>
      <p:sp>
        <p:nvSpPr>
          <p:cNvPr id="1048632" name="Footer Placeholder 7"/>
          <p:cNvSpPr>
            <a:spLocks noGrp="1"/>
          </p:cNvSpPr>
          <p:nvPr>
            <p:ph type="ftr" sz="quarter" idx="11"/>
          </p:nvPr>
        </p:nvSpPr>
        <p:spPr/>
        <p:txBody>
          <a:bodyPr/>
          <a:lstStyle/>
          <a:p>
            <a:endParaRPr lang="en-US"/>
          </a:p>
        </p:txBody>
      </p:sp>
      <p:sp>
        <p:nvSpPr>
          <p:cNvPr id="1048633"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48646"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7"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1048648"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3145732" name="Straight Connector 8"/>
          <p:cNvCxnSpPr>
            <a:cxnSpLocks/>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8649" name="Date Placeholder 6"/>
          <p:cNvSpPr>
            <a:spLocks noGrp="1"/>
          </p:cNvSpPr>
          <p:nvPr>
            <p:ph type="dt" sz="half" idx="10"/>
          </p:nvPr>
        </p:nvSpPr>
        <p:spPr/>
        <p:txBody>
          <a:bodyPr/>
          <a:lstStyle/>
          <a:p>
            <a:fld id="{97669AF7-7BEB-44E4-9852-375E34362B5B}" type="datetime1">
              <a:rPr lang="en-US" smtClean="0"/>
              <a:t>1/27/2022</a:t>
            </a:fld>
            <a:endParaRPr lang="en-US"/>
          </a:p>
        </p:txBody>
      </p:sp>
      <p:sp>
        <p:nvSpPr>
          <p:cNvPr id="1048650" name="Footer Placeholder 7"/>
          <p:cNvSpPr>
            <a:spLocks noGrp="1"/>
          </p:cNvSpPr>
          <p:nvPr>
            <p:ph type="ftr" sz="quarter" idx="11"/>
          </p:nvPr>
        </p:nvSpPr>
        <p:spPr/>
        <p:txBody>
          <a:bodyPr/>
          <a:lstStyle/>
          <a:p>
            <a:endParaRPr lang="en-US"/>
          </a:p>
        </p:txBody>
      </p:sp>
      <p:sp>
        <p:nvSpPr>
          <p:cNvPr id="1048651" name="Slide Number Placeholder 10"/>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2" name="Title 7"/>
          <p:cNvSpPr>
            <a:spLocks noGrp="1"/>
          </p:cNvSpPr>
          <p:nvPr>
            <p:ph type="title"/>
          </p:nvPr>
        </p:nvSpPr>
        <p:spPr>
          <a:xfrm>
            <a:off x="1097280" y="286603"/>
            <a:ext cx="10058400" cy="1450757"/>
          </a:xfrm>
        </p:spPr>
        <p:txBody>
          <a:bodyPr/>
          <a:lstStyle/>
          <a:p>
            <a:r>
              <a:rPr lang="en-US"/>
              <a:t>Click to edit Master title style</a:t>
            </a:r>
          </a:p>
        </p:txBody>
      </p:sp>
      <p:sp>
        <p:nvSpPr>
          <p:cNvPr id="104865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Date Placeholder 1"/>
          <p:cNvSpPr>
            <a:spLocks noGrp="1"/>
          </p:cNvSpPr>
          <p:nvPr>
            <p:ph type="dt" sz="half" idx="10"/>
          </p:nvPr>
        </p:nvSpPr>
        <p:spPr/>
        <p:txBody>
          <a:bodyPr/>
          <a:lstStyle/>
          <a:p>
            <a:fld id="{BAAAC38D-0552-4C82-B593-E6124DFADBE2}" type="datetime1">
              <a:rPr lang="en-US" smtClean="0"/>
              <a:t>1/27/2022</a:t>
            </a:fld>
            <a:endParaRPr lang="en-US"/>
          </a:p>
        </p:txBody>
      </p:sp>
      <p:sp>
        <p:nvSpPr>
          <p:cNvPr id="1048656" name="Footer Placeholder 8"/>
          <p:cNvSpPr>
            <a:spLocks noGrp="1"/>
          </p:cNvSpPr>
          <p:nvPr>
            <p:ph type="ftr" sz="quarter" idx="11"/>
          </p:nvPr>
        </p:nvSpPr>
        <p:spPr/>
        <p:txBody>
          <a:bodyPr/>
          <a:lstStyle/>
          <a:p>
            <a:endParaRPr lang="en-US"/>
          </a:p>
        </p:txBody>
      </p:sp>
      <p:sp>
        <p:nvSpPr>
          <p:cNvPr id="1048657"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8" name="Title 9"/>
          <p:cNvSpPr>
            <a:spLocks noGrp="1"/>
          </p:cNvSpPr>
          <p:nvPr>
            <p:ph type="title"/>
          </p:nvPr>
        </p:nvSpPr>
        <p:spPr>
          <a:xfrm>
            <a:off x="1097280" y="286603"/>
            <a:ext cx="10058400" cy="1450757"/>
          </a:xfrm>
        </p:spPr>
        <p:txBody>
          <a:bodyPr/>
          <a:lstStyle/>
          <a:p>
            <a:r>
              <a:rPr lang="en-US"/>
              <a:t>Click to edit Master title style</a:t>
            </a:r>
          </a:p>
        </p:txBody>
      </p:sp>
      <p:sp>
        <p:nvSpPr>
          <p:cNvPr id="1048659"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0"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2"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Date Placeholder 1"/>
          <p:cNvSpPr>
            <a:spLocks noGrp="1"/>
          </p:cNvSpPr>
          <p:nvPr>
            <p:ph type="dt" sz="half" idx="10"/>
          </p:nvPr>
        </p:nvSpPr>
        <p:spPr/>
        <p:txBody>
          <a:bodyPr/>
          <a:lstStyle/>
          <a:p>
            <a:fld id="{D9DF0F1C-5577-4ACB-BB62-DF8F3C494C7E}" type="datetime1">
              <a:rPr lang="en-US" smtClean="0"/>
              <a:t>1/27/2022</a:t>
            </a:fld>
            <a:endParaRPr lang="en-US"/>
          </a:p>
        </p:txBody>
      </p:sp>
      <p:sp>
        <p:nvSpPr>
          <p:cNvPr id="1048664" name="Footer Placeholder 10"/>
          <p:cNvSpPr>
            <a:spLocks noGrp="1"/>
          </p:cNvSpPr>
          <p:nvPr>
            <p:ph type="ftr" sz="quarter" idx="11"/>
          </p:nvPr>
        </p:nvSpPr>
        <p:spPr/>
        <p:txBody>
          <a:bodyPr/>
          <a:lstStyle/>
          <a:p>
            <a:endParaRPr lang="en-US"/>
          </a:p>
        </p:txBody>
      </p:sp>
      <p:sp>
        <p:nvSpPr>
          <p:cNvPr id="1048665" name="Slide Number Placeholder 11"/>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lang="en-US"/>
              <a:t>Click to edit Master title style</a:t>
            </a:r>
          </a:p>
        </p:txBody>
      </p:sp>
      <p:sp>
        <p:nvSpPr>
          <p:cNvPr id="1048620" name="Date Placeholder 5"/>
          <p:cNvSpPr>
            <a:spLocks noGrp="1"/>
          </p:cNvSpPr>
          <p:nvPr>
            <p:ph type="dt" sz="half" idx="10"/>
          </p:nvPr>
        </p:nvSpPr>
        <p:spPr/>
        <p:txBody>
          <a:bodyPr/>
          <a:lstStyle/>
          <a:p>
            <a:fld id="{1775B394-D9F9-4F0C-B15D-605F45CB9E9F}" type="datetime1">
              <a:rPr lang="en-US" smtClean="0"/>
              <a:t>1/27/2022</a:t>
            </a:fld>
            <a:endParaRPr lang="en-US"/>
          </a:p>
        </p:txBody>
      </p:sp>
      <p:sp>
        <p:nvSpPr>
          <p:cNvPr id="1048621" name="Footer Placeholder 6"/>
          <p:cNvSpPr>
            <a:spLocks noGrp="1"/>
          </p:cNvSpPr>
          <p:nvPr>
            <p:ph type="ftr" sz="quarter" idx="11"/>
          </p:nvPr>
        </p:nvSpPr>
        <p:spPr/>
        <p:txBody>
          <a:bodyPr/>
          <a:lstStyle/>
          <a:p>
            <a:endParaRPr lang="en-US"/>
          </a:p>
        </p:txBody>
      </p:sp>
      <p:sp>
        <p:nvSpPr>
          <p:cNvPr id="1048622" name="Slide Number Placeholder 7"/>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594"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95" name="Date Placeholder 1"/>
          <p:cNvSpPr>
            <a:spLocks noGrp="1"/>
          </p:cNvSpPr>
          <p:nvPr>
            <p:ph type="dt" sz="half" idx="10"/>
          </p:nvPr>
        </p:nvSpPr>
        <p:spPr/>
        <p:txBody>
          <a:bodyPr/>
          <a:lstStyle/>
          <a:p>
            <a:fld id="{39667345-2558-425A-8533-9BFDBCE15005}" type="datetime1">
              <a:rPr lang="en-US" smtClean="0"/>
              <a:t>1/27/2022</a:t>
            </a:fld>
            <a:endParaRPr lang="en-US"/>
          </a:p>
        </p:txBody>
      </p:sp>
      <p:sp>
        <p:nvSpPr>
          <p:cNvPr id="1048596" name="Footer Placeholder 2"/>
          <p:cNvSpPr>
            <a:spLocks noGrp="1"/>
          </p:cNvSpPr>
          <p:nvPr>
            <p:ph type="ftr" sz="quarter" idx="11"/>
          </p:nvPr>
        </p:nvSpPr>
        <p:spPr/>
        <p:txBody>
          <a:bodyPr/>
          <a:lstStyle/>
          <a:p>
            <a:endParaRPr lang="en-US"/>
          </a:p>
        </p:txBody>
      </p:sp>
      <p:sp>
        <p:nvSpPr>
          <p:cNvPr id="1048597"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666"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67"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1048668"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0" name="Date Placeholder 4"/>
          <p:cNvSpPr>
            <a:spLocks noGrp="1"/>
          </p:cNvSpPr>
          <p:nvPr>
            <p:ph type="dt" sz="half" idx="10"/>
          </p:nvPr>
        </p:nvSpPr>
        <p:spPr>
          <a:xfrm>
            <a:off x="643464" y="6446520"/>
            <a:ext cx="3517568" cy="365125"/>
          </a:xfrm>
        </p:spPr>
        <p:txBody>
          <a:bodyPr/>
          <a:lstStyle>
            <a:lvl1pPr algn="l"/>
          </a:lstStyle>
          <a:p>
            <a:fld id="{92BEA474-078D-4E9B-9B14-09A87B19DC46}" type="datetime1">
              <a:rPr lang="en-US" smtClean="0"/>
              <a:t>1/27/2022</a:t>
            </a:fld>
            <a:endParaRPr lang="en-US"/>
          </a:p>
        </p:txBody>
      </p:sp>
      <p:sp>
        <p:nvSpPr>
          <p:cNvPr id="1048671"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1048672"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13617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34"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35"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636"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1048637"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38" name="Date Placeholder 4"/>
          <p:cNvSpPr>
            <a:spLocks noGrp="1"/>
          </p:cNvSpPr>
          <p:nvPr>
            <p:ph type="dt" sz="half" idx="10"/>
          </p:nvPr>
        </p:nvSpPr>
        <p:spPr/>
        <p:txBody>
          <a:bodyPr/>
          <a:lstStyle/>
          <a:p>
            <a:fld id="{4907D986-8816-4272-A432-0437A28A9828}" type="datetime1">
              <a:rPr lang="en-US" smtClean="0"/>
              <a:t>1/27/2022</a:t>
            </a:fld>
            <a:endParaRPr lang="en-US"/>
          </a:p>
        </p:txBody>
      </p:sp>
      <p:sp>
        <p:nvSpPr>
          <p:cNvPr id="1048639" name="Footer Placeholder 5"/>
          <p:cNvSpPr>
            <a:spLocks noGrp="1"/>
          </p:cNvSpPr>
          <p:nvPr>
            <p:ph type="ftr" sz="quarter" idx="11"/>
          </p:nvPr>
        </p:nvSpPr>
        <p:spPr>
          <a:xfrm>
            <a:off x="1097279" y="6446838"/>
            <a:ext cx="6818262" cy="365125"/>
          </a:xfrm>
        </p:spPr>
        <p:txBody>
          <a:bodyPr/>
          <a:lstStyle/>
          <a:p>
            <a:pPr algn="l"/>
            <a:endParaRPr lang="en-US"/>
          </a:p>
        </p:txBody>
      </p:sp>
      <p:sp>
        <p:nvSpPr>
          <p:cNvPr id="1048640"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1" name="Title 1"/>
          <p:cNvSpPr>
            <a:spLocks noGrp="1"/>
          </p:cNvSpPr>
          <p:nvPr>
            <p:ph type="title"/>
          </p:nvPr>
        </p:nvSpPr>
        <p:spPr/>
        <p:txBody>
          <a:bodyPr/>
          <a:lstStyle/>
          <a:p>
            <a:r>
              <a:rPr lang="en-US"/>
              <a:t>Click to edit Master title style</a:t>
            </a:r>
          </a:p>
        </p:txBody>
      </p:sp>
      <p:sp>
        <p:nvSpPr>
          <p:cNvPr id="1048642"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3" name="Date Placeholder 6"/>
          <p:cNvSpPr>
            <a:spLocks noGrp="1"/>
          </p:cNvSpPr>
          <p:nvPr>
            <p:ph type="dt" sz="half" idx="10"/>
          </p:nvPr>
        </p:nvSpPr>
        <p:spPr/>
        <p:txBody>
          <a:bodyPr/>
          <a:lstStyle/>
          <a:p>
            <a:fld id="{B612A279-0833-481D-8C56-F67FD0AC6C50}" type="datetime1">
              <a:rPr lang="en-US" smtClean="0"/>
              <a:t>1/27/2022</a:t>
            </a:fld>
            <a:endParaRPr lang="en-US"/>
          </a:p>
        </p:txBody>
      </p:sp>
      <p:sp>
        <p:nvSpPr>
          <p:cNvPr id="1048644" name="Footer Placeholder 7"/>
          <p:cNvSpPr>
            <a:spLocks noGrp="1"/>
          </p:cNvSpPr>
          <p:nvPr>
            <p:ph type="ftr" sz="quarter" idx="11"/>
          </p:nvPr>
        </p:nvSpPr>
        <p:spPr/>
        <p:txBody>
          <a:bodyPr/>
          <a:lstStyle/>
          <a:p>
            <a:endParaRPr lang="en-US"/>
          </a:p>
        </p:txBody>
      </p:sp>
      <p:sp>
        <p:nvSpPr>
          <p:cNvPr id="1048645"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23"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24"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1048625"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6" name="Date Placeholder 6"/>
          <p:cNvSpPr>
            <a:spLocks noGrp="1"/>
          </p:cNvSpPr>
          <p:nvPr>
            <p:ph type="dt" sz="half" idx="10"/>
          </p:nvPr>
        </p:nvSpPr>
        <p:spPr/>
        <p:txBody>
          <a:bodyPr/>
          <a:lstStyle/>
          <a:p>
            <a:fld id="{6587DA83-5663-4C9C-B9AA-0B40A3DAFF81}" type="datetime1">
              <a:rPr lang="en-US" smtClean="0"/>
              <a:t>1/27/2022</a:t>
            </a:fld>
            <a:endParaRPr lang="en-US"/>
          </a:p>
        </p:txBody>
      </p:sp>
      <p:sp>
        <p:nvSpPr>
          <p:cNvPr id="1048627" name="Footer Placeholder 7"/>
          <p:cNvSpPr>
            <a:spLocks noGrp="1"/>
          </p:cNvSpPr>
          <p:nvPr>
            <p:ph type="ftr" sz="quarter" idx="11"/>
          </p:nvPr>
        </p:nvSpPr>
        <p:spPr/>
        <p:txBody>
          <a:bodyPr/>
          <a:lstStyle/>
          <a:p>
            <a:endParaRPr lang="en-US"/>
          </a:p>
        </p:txBody>
      </p:sp>
      <p:sp>
        <p:nvSpPr>
          <p:cNvPr id="1048628"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8725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2178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2378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01872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998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9380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1/27/2022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4292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1/27/2022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7279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24" r:id="rId5"/>
    <p:sldLayoutId id="2147483725" r:id="rId6"/>
    <p:sldLayoutId id="2147483730" r:id="rId7"/>
    <p:sldLayoutId id="2147483726" r:id="rId8"/>
    <p:sldLayoutId id="2147483727" r:id="rId9"/>
    <p:sldLayoutId id="2147483728" r:id="rId10"/>
    <p:sldLayoutId id="2147483729"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1048578"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9"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1/27/2022</a:t>
            </a:fld>
            <a:endParaRPr lang="en-US"/>
          </a:p>
        </p:txBody>
      </p:sp>
      <p:sp>
        <p:nvSpPr>
          <p:cNvPr id="1048580"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1048581"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3145728" name="Straight Connector 9"/>
          <p:cNvCxnSpPr>
            <a:cxnSpLocks/>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83AF9C6E-31D5-480C-AE10-9BA3E4ED1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Triangular abstract background">
            <a:extLst>
              <a:ext uri="{FF2B5EF4-FFF2-40B4-BE49-F238E27FC236}">
                <a16:creationId xmlns:a16="http://schemas.microsoft.com/office/drawing/2014/main" id="{E05587C4-444B-4010-9845-713C03019870}"/>
              </a:ext>
            </a:extLst>
          </p:cNvPr>
          <p:cNvPicPr>
            <a:picLocks noChangeAspect="1"/>
          </p:cNvPicPr>
          <p:nvPr/>
        </p:nvPicPr>
        <p:blipFill rotWithShape="1">
          <a:blip r:embed="rId3"/>
          <a:srcRect t="15605" r="-2" b="-2"/>
          <a:stretch/>
        </p:blipFill>
        <p:spPr>
          <a:xfrm>
            <a:off x="20" y="10"/>
            <a:ext cx="12191979" cy="6857989"/>
          </a:xfrm>
          <a:prstGeom prst="rect">
            <a:avLst/>
          </a:prstGeom>
        </p:spPr>
      </p:pic>
      <p:sp>
        <p:nvSpPr>
          <p:cNvPr id="19" name="Freeform: Shape 18">
            <a:extLst>
              <a:ext uri="{FF2B5EF4-FFF2-40B4-BE49-F238E27FC236}">
                <a16:creationId xmlns:a16="http://schemas.microsoft.com/office/drawing/2014/main" id="{ED1BE14B-C94E-4A1A-B076-39CCA2304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399987" y="694217"/>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896987" y="-463360"/>
            <a:ext cx="2515263" cy="2946277"/>
          </a:xfrm>
        </p:spPr>
        <p:txBody>
          <a:bodyPr anchor="b">
            <a:normAutofit/>
          </a:bodyPr>
          <a:lstStyle/>
          <a:p>
            <a:r>
              <a:rPr lang="en-US"/>
              <a:t>Train Case study</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537554" y="2176765"/>
            <a:ext cx="3234536" cy="3678104"/>
          </a:xfrm>
        </p:spPr>
        <p:txBody>
          <a:bodyPr anchor="t">
            <a:normAutofit fontScale="92500" lnSpcReduction="20000"/>
          </a:bodyPr>
          <a:lstStyle/>
          <a:p>
            <a:pPr algn="ctr"/>
            <a:endParaRPr lang="en-US"/>
          </a:p>
          <a:p>
            <a:pPr algn="ctr"/>
            <a:r>
              <a:rPr lang="en-US"/>
              <a:t>BY:</a:t>
            </a:r>
          </a:p>
          <a:p>
            <a:pPr algn="ctr"/>
            <a:r>
              <a:rPr lang="en-US"/>
              <a:t>Abhinav T</a:t>
            </a:r>
          </a:p>
          <a:p>
            <a:pPr algn="ctr"/>
            <a:r>
              <a:rPr lang="en-US"/>
              <a:t>Neha </a:t>
            </a:r>
            <a:r>
              <a:rPr lang="en-US" err="1"/>
              <a:t>Sapalya</a:t>
            </a:r>
            <a:endParaRPr lang="en-US"/>
          </a:p>
          <a:p>
            <a:pPr algn="ctr"/>
            <a:r>
              <a:rPr lang="en-US"/>
              <a:t>Neha Mittal</a:t>
            </a:r>
          </a:p>
          <a:p>
            <a:pPr algn="ctr"/>
            <a:r>
              <a:rPr lang="en-US"/>
              <a:t>Divya Prakash</a:t>
            </a:r>
          </a:p>
          <a:p>
            <a:pPr algn="ctr"/>
            <a:r>
              <a:rPr lang="en-US"/>
              <a:t>Samreen Fathima L</a:t>
            </a:r>
          </a:p>
          <a:p>
            <a:pPr algn="ctr"/>
            <a:endParaRPr lang="en-US"/>
          </a:p>
          <a:p>
            <a:pPr algn="ctr"/>
            <a:endParaRPr lang="en-US"/>
          </a:p>
        </p:txBody>
      </p:sp>
      <p:sp>
        <p:nvSpPr>
          <p:cNvPr id="21" name="Freeform: Shape 20">
            <a:extLst>
              <a:ext uri="{FF2B5EF4-FFF2-40B4-BE49-F238E27FC236}">
                <a16:creationId xmlns:a16="http://schemas.microsoft.com/office/drawing/2014/main" id="{504BBA99-27AB-4A46-A679-B01BBAC68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435574" y="669191"/>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pic>
        <p:nvPicPr>
          <p:cNvPr id="4" name="Picture 4">
            <a:extLst>
              <a:ext uri="{FF2B5EF4-FFF2-40B4-BE49-F238E27FC236}">
                <a16:creationId xmlns:a16="http://schemas.microsoft.com/office/drawing/2014/main" id="{7489061D-2C3C-46EF-81B9-3F7EEC80086E}"/>
              </a:ext>
            </a:extLst>
          </p:cNvPr>
          <p:cNvPicPr>
            <a:picLocks noChangeAspect="1"/>
          </p:cNvPicPr>
          <p:nvPr/>
        </p:nvPicPr>
        <p:blipFill>
          <a:blip r:embed="rId4"/>
          <a:stretch>
            <a:fillRect/>
          </a:stretch>
        </p:blipFill>
        <p:spPr>
          <a:xfrm>
            <a:off x="5231202" y="291886"/>
            <a:ext cx="6740105" cy="6151783"/>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BDBE-CB2D-4DD7-9CBD-8C881AD4DACC}"/>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C9D5FBF0-D014-4D7C-AF27-9AF0C541B516}"/>
              </a:ext>
            </a:extLst>
          </p:cNvPr>
          <p:cNvSpPr>
            <a:spLocks noGrp="1"/>
          </p:cNvSpPr>
          <p:nvPr>
            <p:ph idx="1"/>
          </p:nvPr>
        </p:nvSpPr>
        <p:spPr/>
        <p:txBody>
          <a:bodyPr vert="horz" lIns="91440" tIns="45720" rIns="91440" bIns="45720" rtlCol="0" anchor="t">
            <a:normAutofit fontScale="85000" lnSpcReduction="10000"/>
          </a:bodyPr>
          <a:lstStyle/>
          <a:p>
            <a:pPr marL="514350" indent="-514350">
              <a:buFont typeface="Wingdings"/>
              <a:buChar char="q"/>
            </a:pPr>
            <a:r>
              <a:rPr lang="en-US">
                <a:ea typeface="+mn-lt"/>
                <a:cs typeface="+mn-lt"/>
              </a:rPr>
              <a:t>The railway reservation system facilitates the passengers to enquiry about the trains available on the basis of source and destination, booking and cancellation of tickets, enquiry about the status of the booked ticket, etc. </a:t>
            </a:r>
          </a:p>
          <a:p>
            <a:pPr marL="514350" indent="-514350">
              <a:buFont typeface="Wingdings"/>
              <a:buChar char="q"/>
            </a:pPr>
            <a:r>
              <a:rPr lang="en-US">
                <a:ea typeface="+mn-lt"/>
                <a:cs typeface="+mn-lt"/>
              </a:rPr>
              <a:t>The aim of case study is to design and develop a data base maintaining records of different trains, train status and passengers.</a:t>
            </a:r>
          </a:p>
          <a:p>
            <a:pPr marL="514350" indent="-514350">
              <a:buFont typeface="Wingdings"/>
              <a:buChar char="q"/>
            </a:pPr>
            <a:r>
              <a:rPr lang="en-US">
                <a:ea typeface="+mn-lt"/>
                <a:cs typeface="+mn-lt"/>
              </a:rPr>
              <a:t>This project contains introduction to the railways reservation system. It is the computerized system of reserving the seats of train seats in advance.</a:t>
            </a:r>
          </a:p>
          <a:p>
            <a:pPr marL="514350" indent="-514350">
              <a:buFont typeface="Wingdings"/>
              <a:buChar char="q"/>
            </a:pPr>
            <a:r>
              <a:rPr lang="en-US">
                <a:ea typeface="+mn-lt"/>
                <a:cs typeface="+mn-lt"/>
              </a:rPr>
              <a:t> Online reservation has made the process for the reservation of seats very much easier than ever before.</a:t>
            </a:r>
          </a:p>
          <a:p>
            <a:pPr marL="514350" indent="-514350">
              <a:buFont typeface="Wingdings"/>
              <a:buChar char="q"/>
            </a:pPr>
            <a:r>
              <a:rPr lang="en-US"/>
              <a:t>There are 2 logins : (1)User  (2) admin</a:t>
            </a:r>
          </a:p>
          <a:p>
            <a:endParaRPr lang="en-US" b="0"/>
          </a:p>
        </p:txBody>
      </p:sp>
    </p:spTree>
    <p:extLst>
      <p:ext uri="{BB962C8B-B14F-4D97-AF65-F5344CB8AC3E}">
        <p14:creationId xmlns:p14="http://schemas.microsoft.com/office/powerpoint/2010/main" val="381977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F002-E30F-4057-9F43-606599987F55}"/>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CF3C04B3-E561-4C96-9866-9C3305EA379A}"/>
              </a:ext>
            </a:extLst>
          </p:cNvPr>
          <p:cNvSpPr>
            <a:spLocks noGrp="1"/>
          </p:cNvSpPr>
          <p:nvPr>
            <p:ph idx="1"/>
          </p:nvPr>
        </p:nvSpPr>
        <p:spPr>
          <a:xfrm>
            <a:off x="626588" y="1708298"/>
            <a:ext cx="10333074" cy="3827722"/>
          </a:xfrm>
        </p:spPr>
        <p:txBody>
          <a:bodyPr vert="horz" lIns="91440" tIns="45720" rIns="91440" bIns="45720" rtlCol="0" anchor="t">
            <a:normAutofit fontScale="77500" lnSpcReduction="20000"/>
          </a:bodyPr>
          <a:lstStyle/>
          <a:p>
            <a:pPr marL="457200" indent="-457200">
              <a:buFont typeface="Wingdings"/>
              <a:buChar char="q"/>
            </a:pPr>
            <a:r>
              <a:rPr lang="en-US">
                <a:ea typeface="+mn-lt"/>
                <a:cs typeface="+mn-lt"/>
              </a:rPr>
              <a:t>This Case Study involves generating a train ticket and printing the ticket to a File. The application should take train number and passenger details as input. </a:t>
            </a:r>
          </a:p>
          <a:p>
            <a:pPr marL="457200" indent="-457200">
              <a:buFont typeface="Wingdings"/>
              <a:buChar char="q"/>
            </a:pPr>
            <a:r>
              <a:rPr lang="en-US">
                <a:ea typeface="+mn-lt"/>
                <a:cs typeface="+mn-lt"/>
              </a:rPr>
              <a:t>The details of the train should be stored in a database. The train details to be stored in database are Train number, Train Name, Source Station, Destination Station and Ticket Price. </a:t>
            </a:r>
          </a:p>
          <a:p>
            <a:pPr marL="457200" indent="-457200">
              <a:buFont typeface="Wingdings"/>
              <a:buChar char="q"/>
            </a:pPr>
            <a:r>
              <a:rPr lang="en-US">
                <a:ea typeface="+mn-lt"/>
                <a:cs typeface="+mn-lt"/>
              </a:rPr>
              <a:t>The train details should be fetched from the database using the train number provided by the user.  The passenger name, age and gender should be accepted from the user.  </a:t>
            </a:r>
          </a:p>
          <a:p>
            <a:pPr marL="457200" indent="-457200">
              <a:buFont typeface="Wingdings"/>
              <a:buChar char="q"/>
            </a:pPr>
            <a:r>
              <a:rPr lang="en-US">
                <a:ea typeface="+mn-lt"/>
                <a:cs typeface="+mn-lt"/>
              </a:rPr>
              <a:t>The application should generate a train ticket using the train details and passenger details. </a:t>
            </a:r>
          </a:p>
          <a:p>
            <a:pPr marL="457200" indent="-457200">
              <a:buFont typeface="Wingdings"/>
              <a:buChar char="q"/>
            </a:pPr>
            <a:r>
              <a:rPr lang="en-US">
                <a:ea typeface="+mn-lt"/>
                <a:cs typeface="+mn-lt"/>
              </a:rPr>
              <a:t>The generated ticket should contain the following details  PNR Number, Travel date, Train Number, Train Name, Source Station, Destination Station  Name, age, gender and ticket fare for each passenger  Total Ticket price  </a:t>
            </a:r>
          </a:p>
          <a:p>
            <a:pPr marL="457200" indent="-457200">
              <a:buFont typeface="Wingdings"/>
              <a:buChar char="q"/>
            </a:pPr>
            <a:r>
              <a:rPr lang="en-US">
                <a:ea typeface="+mn-lt"/>
                <a:cs typeface="+mn-lt"/>
              </a:rPr>
              <a:t>The generated ticket should be written to a File</a:t>
            </a:r>
            <a:r>
              <a:rPr lang="en-US" b="0">
                <a:ea typeface="+mn-lt"/>
                <a:cs typeface="+mn-lt"/>
              </a:rPr>
              <a:t>.</a:t>
            </a:r>
            <a:endParaRPr lang="en-US"/>
          </a:p>
        </p:txBody>
      </p:sp>
    </p:spTree>
    <p:extLst>
      <p:ext uri="{BB962C8B-B14F-4D97-AF65-F5344CB8AC3E}">
        <p14:creationId xmlns:p14="http://schemas.microsoft.com/office/powerpoint/2010/main" val="257004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Rectangle 1"/>
          <p:cNvSpPr/>
          <p:nvPr/>
        </p:nvSpPr>
        <p:spPr>
          <a:xfrm>
            <a:off x="2657134" y="66674"/>
            <a:ext cx="6481577" cy="671591"/>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3200" b="1">
                <a:solidFill>
                  <a:schemeClr val="tx1"/>
                </a:solidFill>
                <a:latin typeface="Agency FB"/>
              </a:rPr>
              <a:t>Different Classes and there Methods</a:t>
            </a:r>
          </a:p>
        </p:txBody>
      </p:sp>
      <p:pic>
        <p:nvPicPr>
          <p:cNvPr id="2097153" name="Graphic 154" descr="Toy Train with solid fill"/>
          <p:cNvPicPr>
            <a:picLocks noChangeAspect="1"/>
          </p:cNvPicPr>
          <p:nvPr/>
        </p:nvPicPr>
        <p:blipFill>
          <a:blip r:embed="rId2"/>
          <a:stretch>
            <a:fillRect/>
          </a:stretch>
        </p:blipFill>
        <p:spPr>
          <a:xfrm>
            <a:off x="8420022" y="-64294"/>
            <a:ext cx="713433" cy="914400"/>
          </a:xfrm>
          <a:prstGeom prst="rect">
            <a:avLst/>
          </a:prstGeom>
        </p:spPr>
      </p:pic>
      <p:pic>
        <p:nvPicPr>
          <p:cNvPr id="2097154" name="Graphic 4" descr="Bank check with solid fill"/>
          <p:cNvPicPr>
            <a:picLocks noChangeAspect="1"/>
          </p:cNvPicPr>
          <p:nvPr/>
        </p:nvPicPr>
        <p:blipFill>
          <a:blip r:embed="rId3"/>
          <a:stretch>
            <a:fillRect/>
          </a:stretch>
        </p:blipFill>
        <p:spPr>
          <a:xfrm>
            <a:off x="315717" y="1369362"/>
            <a:ext cx="914400" cy="769718"/>
          </a:xfrm>
          <a:prstGeom prst="rect">
            <a:avLst/>
          </a:prstGeom>
        </p:spPr>
      </p:pic>
      <p:pic>
        <p:nvPicPr>
          <p:cNvPr id="2097155" name="Graphic 5" descr="Transfer1 outline"/>
          <p:cNvPicPr>
            <a:picLocks noChangeAspect="1"/>
          </p:cNvPicPr>
          <p:nvPr/>
        </p:nvPicPr>
        <p:blipFill>
          <a:blip r:embed="rId4"/>
          <a:stretch>
            <a:fillRect/>
          </a:stretch>
        </p:blipFill>
        <p:spPr>
          <a:xfrm>
            <a:off x="315716" y="2143023"/>
            <a:ext cx="914400" cy="772050"/>
          </a:xfrm>
          <a:prstGeom prst="rect">
            <a:avLst/>
          </a:prstGeom>
        </p:spPr>
      </p:pic>
      <p:sp>
        <p:nvSpPr>
          <p:cNvPr id="1048599" name="TextBox 5"/>
          <p:cNvSpPr txBox="1"/>
          <p:nvPr/>
        </p:nvSpPr>
        <p:spPr>
          <a:xfrm>
            <a:off x="1230897" y="1201957"/>
            <a:ext cx="10681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ea typeface="+mn-lt"/>
                <a:cs typeface="+mn-lt"/>
              </a:rPr>
              <a:t> </a:t>
            </a:r>
            <a:r>
              <a:rPr lang="en-US" sz="1600" b="1">
                <a:solidFill>
                  <a:srgbClr val="FF0000"/>
                </a:solidFill>
                <a:ea typeface="+mn-lt"/>
                <a:cs typeface="+mn-lt"/>
              </a:rPr>
              <a:t>Generate PNR </a:t>
            </a:r>
            <a:r>
              <a:rPr lang="en-US" sz="1600">
                <a:ea typeface="+mn-lt"/>
                <a:cs typeface="+mn-lt"/>
              </a:rPr>
              <a:t>method builds the PNR as per the business rules and returns the generated PNR.</a:t>
            </a:r>
          </a:p>
          <a:p>
            <a:r>
              <a:rPr lang="en-US" sz="1600">
                <a:ea typeface="+mn-lt"/>
                <a:cs typeface="+mn-lt"/>
              </a:rPr>
              <a:t>It should be auto-generated by adding first character of source station, first character of destination station, travel date(</a:t>
            </a:r>
            <a:r>
              <a:rPr lang="en-US" sz="1600" err="1">
                <a:ea typeface="+mn-lt"/>
                <a:cs typeface="+mn-lt"/>
              </a:rPr>
              <a:t>yyyymmdd</a:t>
            </a:r>
            <a:r>
              <a:rPr lang="en-US" sz="1600">
                <a:ea typeface="+mn-lt"/>
                <a:cs typeface="+mn-lt"/>
              </a:rPr>
              <a:t>) and a running counter starting from 100. Example:  BM_20220121_100</a:t>
            </a:r>
            <a:endParaRPr lang="en-US" sz="1600"/>
          </a:p>
        </p:txBody>
      </p:sp>
      <p:sp>
        <p:nvSpPr>
          <p:cNvPr id="1048600" name="TextBox 6"/>
          <p:cNvSpPr txBox="1"/>
          <p:nvPr/>
        </p:nvSpPr>
        <p:spPr>
          <a:xfrm>
            <a:off x="1296607" y="2084786"/>
            <a:ext cx="109708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Calc Passenger Fare</a:t>
            </a:r>
            <a:r>
              <a:rPr lang="en-US" sz="1600">
                <a:ea typeface="+mn-lt"/>
                <a:cs typeface="+mn-lt"/>
              </a:rPr>
              <a:t> method takes a passenger object as parameter, calculates the fare for the passenger and returns the ticket fare for that passenger. For age &lt; = 12, fare is 50% of ticket price regardless of gender o For age &gt; = 60, fare is 60% of ticket price regardless of gender o For Females, 25% discount on the ticket price</a:t>
            </a:r>
            <a:endParaRPr lang="en-US" sz="1600"/>
          </a:p>
        </p:txBody>
      </p:sp>
      <p:sp>
        <p:nvSpPr>
          <p:cNvPr id="1048601" name="TextBox 11"/>
          <p:cNvSpPr txBox="1"/>
          <p:nvPr/>
        </p:nvSpPr>
        <p:spPr>
          <a:xfrm>
            <a:off x="1011903" y="4054283"/>
            <a:ext cx="11038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48602" name="TextBox 12"/>
          <p:cNvSpPr txBox="1"/>
          <p:nvPr/>
        </p:nvSpPr>
        <p:spPr>
          <a:xfrm>
            <a:off x="1263112" y="2918439"/>
            <a:ext cx="10903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Add Passenger</a:t>
            </a:r>
            <a:r>
              <a:rPr lang="en-US" sz="1600">
                <a:ea typeface="+mn-lt"/>
                <a:cs typeface="+mn-lt"/>
              </a:rPr>
              <a:t> method take passenger details as parameters, creates passenger object and adds the passenger as a key and the calculated passenger fare as the value in Tree Map ‘passengers’</a:t>
            </a:r>
            <a:endParaRPr lang="en-US" sz="1600"/>
          </a:p>
        </p:txBody>
      </p:sp>
      <p:sp>
        <p:nvSpPr>
          <p:cNvPr id="1048603" name="TextBox 2"/>
          <p:cNvSpPr txBox="1"/>
          <p:nvPr/>
        </p:nvSpPr>
        <p:spPr>
          <a:xfrm>
            <a:off x="1297786" y="3428396"/>
            <a:ext cx="108907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Calculate Total Ticket Price() </a:t>
            </a:r>
            <a:r>
              <a:rPr lang="en-US" sz="1600">
                <a:ea typeface="+mn-lt"/>
                <a:cs typeface="+mn-lt"/>
              </a:rPr>
              <a:t>method returns the total ticket price by adding up all the passenger fares stored in the Tree Map passengers</a:t>
            </a:r>
            <a:endParaRPr lang="en-US" sz="1600"/>
          </a:p>
        </p:txBody>
      </p:sp>
      <p:pic>
        <p:nvPicPr>
          <p:cNvPr id="2097156" name="Graphic 9" descr="Coins with solid fill"/>
          <p:cNvPicPr>
            <a:picLocks noChangeAspect="1"/>
          </p:cNvPicPr>
          <p:nvPr/>
        </p:nvPicPr>
        <p:blipFill>
          <a:blip r:embed="rId5"/>
          <a:stretch>
            <a:fillRect/>
          </a:stretch>
        </p:blipFill>
        <p:spPr>
          <a:xfrm>
            <a:off x="487005" y="3357833"/>
            <a:ext cx="712374" cy="461696"/>
          </a:xfrm>
          <a:prstGeom prst="rect">
            <a:avLst/>
          </a:prstGeom>
        </p:spPr>
      </p:pic>
      <p:sp>
        <p:nvSpPr>
          <p:cNvPr id="1048604" name="TextBox 9"/>
          <p:cNvSpPr txBox="1"/>
          <p:nvPr/>
        </p:nvSpPr>
        <p:spPr>
          <a:xfrm>
            <a:off x="4221021" y="74861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a:solidFill>
                  <a:srgbClr val="FF0000"/>
                </a:solidFill>
                <a:latin typeface="Amasis MT Pro Medium"/>
              </a:rPr>
              <a:t>Class Ticket</a:t>
            </a:r>
            <a:endParaRPr lang="en-US" sz="2400" u="sng">
              <a:latin typeface="Amasis MT Pro Medium"/>
            </a:endParaRPr>
          </a:p>
        </p:txBody>
      </p:sp>
      <p:pic>
        <p:nvPicPr>
          <p:cNvPr id="2097157" name="Graphic 13" descr="Follow with solid fill"/>
          <p:cNvPicPr>
            <a:picLocks noChangeAspect="1"/>
          </p:cNvPicPr>
          <p:nvPr/>
        </p:nvPicPr>
        <p:blipFill>
          <a:blip r:embed="rId6"/>
          <a:stretch>
            <a:fillRect/>
          </a:stretch>
        </p:blipFill>
        <p:spPr>
          <a:xfrm>
            <a:off x="420547" y="2894634"/>
            <a:ext cx="846881" cy="528580"/>
          </a:xfrm>
          <a:prstGeom prst="rect">
            <a:avLst/>
          </a:prstGeom>
        </p:spPr>
      </p:pic>
      <p:sp>
        <p:nvSpPr>
          <p:cNvPr id="1048605" name="TextBox 13"/>
          <p:cNvSpPr txBox="1"/>
          <p:nvPr/>
        </p:nvSpPr>
        <p:spPr>
          <a:xfrm>
            <a:off x="1296605" y="4016655"/>
            <a:ext cx="86945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Generate Ticket</a:t>
            </a:r>
            <a:r>
              <a:rPr lang="en-US" sz="1600">
                <a:ea typeface="+mn-lt"/>
                <a:cs typeface="+mn-lt"/>
              </a:rPr>
              <a:t> method generates the ticket as per the given format and return the ticket in a StringBuilder</a:t>
            </a:r>
            <a:endParaRPr lang="en-US" sz="1600"/>
          </a:p>
        </p:txBody>
      </p:sp>
      <p:pic>
        <p:nvPicPr>
          <p:cNvPr id="2097158" name="Graphic 15" descr="Ticket with solid fill"/>
          <p:cNvPicPr>
            <a:picLocks noChangeAspect="1"/>
          </p:cNvPicPr>
          <p:nvPr/>
        </p:nvPicPr>
        <p:blipFill>
          <a:blip r:embed="rId7"/>
          <a:stretch>
            <a:fillRect/>
          </a:stretch>
        </p:blipFill>
        <p:spPr>
          <a:xfrm>
            <a:off x="468775" y="3820610"/>
            <a:ext cx="740780" cy="605743"/>
          </a:xfrm>
          <a:prstGeom prst="rect">
            <a:avLst/>
          </a:prstGeom>
        </p:spPr>
      </p:pic>
      <p:sp>
        <p:nvSpPr>
          <p:cNvPr id="1048606" name="TextBox 15"/>
          <p:cNvSpPr txBox="1"/>
          <p:nvPr/>
        </p:nvSpPr>
        <p:spPr>
          <a:xfrm>
            <a:off x="1294798" y="4583936"/>
            <a:ext cx="91382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rPr>
              <a:t>Write Ticket </a:t>
            </a:r>
            <a:r>
              <a:rPr lang="en-US" sz="1600"/>
              <a:t>method writes the generated ticket to a File</a:t>
            </a:r>
            <a:r>
              <a:rPr lang="en-US" sz="1400"/>
              <a:t> </a:t>
            </a:r>
          </a:p>
        </p:txBody>
      </p:sp>
      <p:pic>
        <p:nvPicPr>
          <p:cNvPr id="2097159" name="Graphic 17" descr="Calligraphy Pen with solid fill"/>
          <p:cNvPicPr>
            <a:picLocks noChangeAspect="1"/>
          </p:cNvPicPr>
          <p:nvPr/>
        </p:nvPicPr>
        <p:blipFill>
          <a:blip r:embed="rId8"/>
          <a:stretch>
            <a:fillRect/>
          </a:stretch>
        </p:blipFill>
        <p:spPr>
          <a:xfrm>
            <a:off x="584521" y="4495800"/>
            <a:ext cx="528578" cy="518932"/>
          </a:xfrm>
          <a:prstGeom prst="rect">
            <a:avLst/>
          </a:prstGeom>
        </p:spPr>
      </p:pic>
      <p:sp>
        <p:nvSpPr>
          <p:cNvPr id="1048607" name="TextBox 17"/>
          <p:cNvSpPr txBox="1"/>
          <p:nvPr/>
        </p:nvSpPr>
        <p:spPr>
          <a:xfrm>
            <a:off x="4369925" y="4852204"/>
            <a:ext cx="2993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a:t>
            </a:r>
            <a:r>
              <a:rPr lang="en-US" b="1" u="sng">
                <a:latin typeface="Amasis MT Pro"/>
                <a:ea typeface="+mn-lt"/>
                <a:cs typeface="+mn-lt"/>
              </a:rPr>
              <a:t> </a:t>
            </a:r>
            <a:r>
              <a:rPr lang="en-US" sz="2400" b="1" u="sng">
                <a:solidFill>
                  <a:srgbClr val="FF0000"/>
                </a:solidFill>
                <a:latin typeface="Amasis MT Pro Medium"/>
                <a:ea typeface="+mn-lt"/>
                <a:cs typeface="+mn-lt"/>
              </a:rPr>
              <a:t>Class Train DAO</a:t>
            </a:r>
            <a:endParaRPr lang="en-US" sz="2400" u="sng">
              <a:solidFill>
                <a:srgbClr val="FF0000"/>
              </a:solidFill>
              <a:latin typeface="Amasis MT Pro Medium"/>
            </a:endParaRPr>
          </a:p>
        </p:txBody>
      </p:sp>
      <p:sp>
        <p:nvSpPr>
          <p:cNvPr id="1048608" name="TextBox 18"/>
          <p:cNvSpPr txBox="1"/>
          <p:nvPr/>
        </p:nvSpPr>
        <p:spPr>
          <a:xfrm>
            <a:off x="1397283" y="5197635"/>
            <a:ext cx="93986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ea typeface="+mn-lt"/>
                <a:cs typeface="+mn-lt"/>
              </a:rPr>
              <a:t>Find Train</a:t>
            </a:r>
            <a:r>
              <a:rPr lang="en-US" sz="1600">
                <a:ea typeface="+mn-lt"/>
                <a:cs typeface="+mn-lt"/>
              </a:rPr>
              <a:t> method takes trainNo as input and returns a Train object, if train is found, else returns null</a:t>
            </a:r>
            <a:endParaRPr lang="en-US" sz="1600"/>
          </a:p>
        </p:txBody>
      </p:sp>
      <p:pic>
        <p:nvPicPr>
          <p:cNvPr id="2097160" name="Graphic 20" descr="Arrow circle with solid fill"/>
          <p:cNvPicPr>
            <a:picLocks noChangeAspect="1"/>
          </p:cNvPicPr>
          <p:nvPr/>
        </p:nvPicPr>
        <p:blipFill>
          <a:blip r:embed="rId9"/>
          <a:stretch>
            <a:fillRect/>
          </a:stretch>
        </p:blipFill>
        <p:spPr>
          <a:xfrm>
            <a:off x="478421" y="5026306"/>
            <a:ext cx="731134" cy="682907"/>
          </a:xfrm>
          <a:prstGeom prst="rect">
            <a:avLst/>
          </a:prstGeom>
        </p:spPr>
      </p:pic>
    </p:spTree>
    <p:extLst>
      <p:ext uri="{BB962C8B-B14F-4D97-AF65-F5344CB8AC3E}">
        <p14:creationId xmlns:p14="http://schemas.microsoft.com/office/powerpoint/2010/main" val="3235679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Box 1"/>
          <p:cNvSpPr txBox="1"/>
          <p:nvPr/>
        </p:nvSpPr>
        <p:spPr>
          <a:xfrm>
            <a:off x="4126375" y="94526"/>
            <a:ext cx="39103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a:solidFill>
                  <a:srgbClr val="FF0000"/>
                </a:solidFill>
                <a:latin typeface="Amasis MT Pro Medium"/>
              </a:rPr>
              <a:t>Class Ticket Application </a:t>
            </a:r>
            <a:endParaRPr lang="en-US"/>
          </a:p>
        </p:txBody>
      </p:sp>
      <p:sp>
        <p:nvSpPr>
          <p:cNvPr id="1048610" name="TextBox 2"/>
          <p:cNvSpPr txBox="1"/>
          <p:nvPr/>
        </p:nvSpPr>
        <p:spPr>
          <a:xfrm>
            <a:off x="411023" y="825781"/>
            <a:ext cx="11414564" cy="1297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Contains a</a:t>
            </a:r>
            <a:r>
              <a:rPr lang="en-US" sz="1600" b="1">
                <a:solidFill>
                  <a:srgbClr val="FF0000"/>
                </a:solidFill>
                <a:ea typeface="+mn-lt"/>
                <a:cs typeface="+mn-lt"/>
              </a:rPr>
              <a:t> main method </a:t>
            </a:r>
            <a:r>
              <a:rPr lang="en-US" sz="1600">
                <a:ea typeface="+mn-lt"/>
                <a:cs typeface="+mn-lt"/>
              </a:rPr>
              <a:t>and is the starting point of Application  </a:t>
            </a:r>
            <a:endParaRPr lang="en-US" sz="1600"/>
          </a:p>
          <a:p>
            <a:pPr marL="285750" indent="-285750">
              <a:buFont typeface="Arial"/>
              <a:buChar char="•"/>
            </a:pPr>
            <a:r>
              <a:rPr lang="en-US" sz="1600">
                <a:ea typeface="+mn-lt"/>
                <a:cs typeface="+mn-lt"/>
              </a:rPr>
              <a:t>Uses a </a:t>
            </a:r>
            <a:r>
              <a:rPr lang="en-US" sz="1600" b="1">
                <a:solidFill>
                  <a:srgbClr val="FF0000"/>
                </a:solidFill>
                <a:ea typeface="+mn-lt"/>
                <a:cs typeface="+mn-lt"/>
              </a:rPr>
              <a:t>Scanner</a:t>
            </a:r>
            <a:r>
              <a:rPr lang="en-US" sz="1600">
                <a:ea typeface="+mn-lt"/>
                <a:cs typeface="+mn-lt"/>
              </a:rPr>
              <a:t> to get the train No, travel Date, number of Passengers, and details of each passenger  </a:t>
            </a:r>
          </a:p>
          <a:p>
            <a:pPr marL="285750" indent="-285750">
              <a:buFont typeface="Arial"/>
              <a:buChar char="•"/>
            </a:pPr>
            <a:r>
              <a:rPr lang="en-US" sz="1600">
                <a:ea typeface="+mn-lt"/>
                <a:cs typeface="+mn-lt"/>
              </a:rPr>
              <a:t>Uses </a:t>
            </a:r>
            <a:r>
              <a:rPr lang="en-US" sz="1600" b="1">
                <a:solidFill>
                  <a:srgbClr val="FF0000"/>
                </a:solidFill>
                <a:ea typeface="+mn-lt"/>
                <a:cs typeface="+mn-lt"/>
              </a:rPr>
              <a:t>Train DAO</a:t>
            </a:r>
            <a:r>
              <a:rPr lang="en-US" sz="1600">
                <a:ea typeface="+mn-lt"/>
                <a:cs typeface="+mn-lt"/>
              </a:rPr>
              <a:t> to find the train. If train is not found, it displays the message “Train with given number does not exist”</a:t>
            </a:r>
            <a:r>
              <a:rPr lang="en-US" sz="1600">
                <a:solidFill>
                  <a:srgbClr val="000000"/>
                </a:solidFill>
                <a:ea typeface="+mn-lt"/>
                <a:cs typeface="+mn-lt"/>
              </a:rPr>
              <a:t> </a:t>
            </a:r>
            <a:r>
              <a:rPr lang="en-US" sz="1600" b="1">
                <a:solidFill>
                  <a:srgbClr val="FF0000"/>
                </a:solidFill>
                <a:ea typeface="+mn-lt"/>
                <a:cs typeface="+mn-lt"/>
              </a:rPr>
              <a:t>A</a:t>
            </a:r>
            <a:endParaRPr lang="en-US">
              <a:solidFill>
                <a:srgbClr val="000000"/>
              </a:solidFill>
              <a:ea typeface="+mn-lt"/>
              <a:cs typeface="+mn-lt"/>
            </a:endParaRPr>
          </a:p>
          <a:p>
            <a:pPr marL="285750" indent="-285750">
              <a:buFont typeface="Arial"/>
              <a:buChar char="•"/>
            </a:pPr>
            <a:r>
              <a:rPr lang="en-US" sz="1600" b="1">
                <a:solidFill>
                  <a:srgbClr val="FF0000"/>
                </a:solidFill>
                <a:ea typeface="+mn-lt"/>
                <a:cs typeface="+mn-lt"/>
              </a:rPr>
              <a:t>Adds passengers </a:t>
            </a:r>
            <a:r>
              <a:rPr lang="en-US" sz="1600">
                <a:ea typeface="+mn-lt"/>
                <a:cs typeface="+mn-lt"/>
              </a:rPr>
              <a:t>to the Ticket  </a:t>
            </a:r>
            <a:endParaRPr lang="en-US"/>
          </a:p>
          <a:p>
            <a:pPr marL="285750" indent="-285750">
              <a:buFont typeface="Arial"/>
              <a:buChar char="•"/>
            </a:pPr>
            <a:r>
              <a:rPr lang="en-US" sz="1600">
                <a:ea typeface="+mn-lt"/>
                <a:cs typeface="+mn-lt"/>
              </a:rPr>
              <a:t>Writes the </a:t>
            </a:r>
            <a:r>
              <a:rPr lang="en-US" sz="1600" b="1">
                <a:solidFill>
                  <a:srgbClr val="FF0000"/>
                </a:solidFill>
                <a:ea typeface="+mn-lt"/>
                <a:cs typeface="+mn-lt"/>
              </a:rPr>
              <a:t>ticket to a file</a:t>
            </a:r>
            <a:r>
              <a:rPr lang="en-US" sz="1600">
                <a:ea typeface="+mn-lt"/>
                <a:cs typeface="+mn-lt"/>
              </a:rPr>
              <a:t> </a:t>
            </a:r>
            <a:endParaRPr lang="en-US" sz="1600"/>
          </a:p>
        </p:txBody>
      </p:sp>
      <p:sp>
        <p:nvSpPr>
          <p:cNvPr id="1048611" name="TextBox 3"/>
          <p:cNvSpPr txBox="1"/>
          <p:nvPr/>
        </p:nvSpPr>
        <p:spPr>
          <a:xfrm>
            <a:off x="4898020" y="2062222"/>
            <a:ext cx="2993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FF0000"/>
                </a:solidFill>
                <a:latin typeface="Amasis MT Pro Medium"/>
                <a:ea typeface="+mn-lt"/>
                <a:cs typeface="+mn-lt"/>
              </a:rPr>
              <a:t>Class Diagram</a:t>
            </a:r>
            <a:endParaRPr lang="en-US" sz="2400" b="1" u="sng">
              <a:solidFill>
                <a:srgbClr val="FF0000"/>
              </a:solidFill>
              <a:latin typeface="Amasis MT Pro Medium"/>
            </a:endParaRPr>
          </a:p>
        </p:txBody>
      </p:sp>
      <p:pic>
        <p:nvPicPr>
          <p:cNvPr id="2097161" name="Picture 5" descr="A picture containing diagram  Description automatically generated"/>
          <p:cNvPicPr>
            <a:picLocks noChangeAspect="1"/>
          </p:cNvPicPr>
          <p:nvPr/>
        </p:nvPicPr>
        <p:blipFill rotWithShape="1">
          <a:blip r:embed="rId2"/>
          <a:srcRect l="21839" t="24852" r="31545" b="10355"/>
          <a:stretch>
            <a:fillRect/>
          </a:stretch>
        </p:blipFill>
        <p:spPr>
          <a:xfrm>
            <a:off x="1492485" y="2802821"/>
            <a:ext cx="8846957" cy="3374199"/>
          </a:xfrm>
          <a:prstGeom prst="rect">
            <a:avLst/>
          </a:prstGeom>
        </p:spPr>
      </p:pic>
    </p:spTree>
    <p:extLst>
      <p:ext uri="{BB962C8B-B14F-4D97-AF65-F5344CB8AC3E}">
        <p14:creationId xmlns:p14="http://schemas.microsoft.com/office/powerpoint/2010/main" val="354004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C70-08B0-4FB9-865D-BAB5FF90FFF9}"/>
              </a:ext>
            </a:extLst>
          </p:cNvPr>
          <p:cNvSpPr txBox="1"/>
          <p:nvPr/>
        </p:nvSpPr>
        <p:spPr>
          <a:xfrm>
            <a:off x="3876136" y="310551"/>
            <a:ext cx="4252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TECHNOLOGIES USED </a:t>
            </a:r>
            <a:endParaRPr lang="en-US" sz="2400" b="1"/>
          </a:p>
        </p:txBody>
      </p:sp>
      <p:sp>
        <p:nvSpPr>
          <p:cNvPr id="3" name="TextBox 2">
            <a:extLst>
              <a:ext uri="{FF2B5EF4-FFF2-40B4-BE49-F238E27FC236}">
                <a16:creationId xmlns:a16="http://schemas.microsoft.com/office/drawing/2014/main" id="{21375EA8-1B14-432E-A694-5597CBC58FEA}"/>
              </a:ext>
            </a:extLst>
          </p:cNvPr>
          <p:cNvSpPr txBox="1"/>
          <p:nvPr/>
        </p:nvSpPr>
        <p:spPr>
          <a:xfrm>
            <a:off x="885645" y="1489494"/>
            <a:ext cx="53023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Arial Nova"/>
              </a:rPr>
              <a:t>FRONTEND(LANGAUGE USED):</a:t>
            </a:r>
          </a:p>
        </p:txBody>
      </p:sp>
      <p:sp>
        <p:nvSpPr>
          <p:cNvPr id="4" name="TextBox 3">
            <a:extLst>
              <a:ext uri="{FF2B5EF4-FFF2-40B4-BE49-F238E27FC236}">
                <a16:creationId xmlns:a16="http://schemas.microsoft.com/office/drawing/2014/main" id="{74A052CE-FC7F-480C-970B-697C34011623}"/>
              </a:ext>
            </a:extLst>
          </p:cNvPr>
          <p:cNvSpPr txBox="1"/>
          <p:nvPr/>
        </p:nvSpPr>
        <p:spPr>
          <a:xfrm>
            <a:off x="885646" y="2035834"/>
            <a:ext cx="52161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q"/>
            </a:pPr>
            <a:r>
              <a:rPr lang="en-US"/>
              <a:t>HTML</a:t>
            </a:r>
          </a:p>
          <a:p>
            <a:pPr marL="285750" indent="-285750">
              <a:buFont typeface="Wingdings"/>
              <a:buChar char="q"/>
            </a:pPr>
            <a:r>
              <a:rPr lang="en-US"/>
              <a:t>CSS</a:t>
            </a:r>
          </a:p>
          <a:p>
            <a:pPr marL="285750" indent="-285750">
              <a:buFont typeface="Wingdings"/>
              <a:buChar char="q"/>
            </a:pPr>
            <a:r>
              <a:rPr lang="en-US"/>
              <a:t>BOOTSTRAP(FRAMEWORK OF CSS AND JS)</a:t>
            </a:r>
          </a:p>
        </p:txBody>
      </p:sp>
      <p:sp>
        <p:nvSpPr>
          <p:cNvPr id="5" name="TextBox 4">
            <a:extLst>
              <a:ext uri="{FF2B5EF4-FFF2-40B4-BE49-F238E27FC236}">
                <a16:creationId xmlns:a16="http://schemas.microsoft.com/office/drawing/2014/main" id="{286907EC-074E-423A-A809-888FF5A876D8}"/>
              </a:ext>
            </a:extLst>
          </p:cNvPr>
          <p:cNvSpPr txBox="1"/>
          <p:nvPr/>
        </p:nvSpPr>
        <p:spPr>
          <a:xfrm>
            <a:off x="928777" y="3818626"/>
            <a:ext cx="26569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F0000"/>
                </a:solidFill>
              </a:rPr>
              <a:t>BACKEND:</a:t>
            </a:r>
          </a:p>
        </p:txBody>
      </p:sp>
      <p:sp>
        <p:nvSpPr>
          <p:cNvPr id="6" name="TextBox 5">
            <a:extLst>
              <a:ext uri="{FF2B5EF4-FFF2-40B4-BE49-F238E27FC236}">
                <a16:creationId xmlns:a16="http://schemas.microsoft.com/office/drawing/2014/main" id="{07A8F7B7-45B8-4043-B9A3-83EECA9412C4}"/>
              </a:ext>
            </a:extLst>
          </p:cNvPr>
          <p:cNvSpPr txBox="1"/>
          <p:nvPr/>
        </p:nvSpPr>
        <p:spPr>
          <a:xfrm>
            <a:off x="884747" y="436406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q"/>
            </a:pPr>
            <a:r>
              <a:rPr lang="en-US"/>
              <a:t>JAVA</a:t>
            </a:r>
          </a:p>
          <a:p>
            <a:pPr marL="285750" indent="-285750">
              <a:buFont typeface="Wingdings"/>
              <a:buChar char="q"/>
            </a:pPr>
            <a:r>
              <a:rPr lang="en-US"/>
              <a:t>MySQL</a:t>
            </a:r>
          </a:p>
        </p:txBody>
      </p:sp>
    </p:spTree>
    <p:extLst>
      <p:ext uri="{BB962C8B-B14F-4D97-AF65-F5344CB8AC3E}">
        <p14:creationId xmlns:p14="http://schemas.microsoft.com/office/powerpoint/2010/main" val="422372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
          <p:cNvSpPr txBox="1"/>
          <p:nvPr/>
        </p:nvSpPr>
        <p:spPr>
          <a:xfrm>
            <a:off x="4641140" y="411192"/>
            <a:ext cx="3329353" cy="523220"/>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gency FB"/>
              </a:rPr>
              <a:t>Flow of Application</a:t>
            </a:r>
          </a:p>
        </p:txBody>
      </p:sp>
      <p:pic>
        <p:nvPicPr>
          <p:cNvPr id="2097162" name="Graphic 6" descr="USB with solid fill"/>
          <p:cNvPicPr>
            <a:picLocks noChangeAspect="1"/>
          </p:cNvPicPr>
          <p:nvPr/>
        </p:nvPicPr>
        <p:blipFill>
          <a:blip r:embed="rId2"/>
          <a:stretch>
            <a:fillRect/>
          </a:stretch>
        </p:blipFill>
        <p:spPr>
          <a:xfrm>
            <a:off x="7165802" y="341690"/>
            <a:ext cx="663192" cy="663192"/>
          </a:xfrm>
          <a:prstGeom prst="rect">
            <a:avLst/>
          </a:prstGeom>
        </p:spPr>
      </p:pic>
      <p:pic>
        <p:nvPicPr>
          <p:cNvPr id="2097163" name="Picture 7" descr="Graphical user interface, website&#10;&#10;Description automatically generated"/>
          <p:cNvPicPr>
            <a:picLocks noChangeAspect="1"/>
          </p:cNvPicPr>
          <p:nvPr/>
        </p:nvPicPr>
        <p:blipFill>
          <a:blip r:embed="rId3"/>
          <a:stretch>
            <a:fillRect/>
          </a:stretch>
        </p:blipFill>
        <p:spPr>
          <a:xfrm>
            <a:off x="4247096" y="1717359"/>
            <a:ext cx="3328417" cy="3093394"/>
          </a:xfrm>
          <a:prstGeom prst="rect">
            <a:avLst/>
          </a:prstGeom>
        </p:spPr>
      </p:pic>
      <p:pic>
        <p:nvPicPr>
          <p:cNvPr id="2097164" name="Picture 9" descr="Table&#10;&#10;Description automatically generated"/>
          <p:cNvPicPr>
            <a:picLocks noChangeAspect="1"/>
          </p:cNvPicPr>
          <p:nvPr/>
        </p:nvPicPr>
        <p:blipFill>
          <a:blip r:embed="rId4"/>
          <a:stretch>
            <a:fillRect/>
          </a:stretch>
        </p:blipFill>
        <p:spPr>
          <a:xfrm>
            <a:off x="8155210" y="1712930"/>
            <a:ext cx="3963363" cy="3105321"/>
          </a:xfrm>
          <a:prstGeom prst="rect">
            <a:avLst/>
          </a:prstGeom>
        </p:spPr>
      </p:pic>
      <p:pic>
        <p:nvPicPr>
          <p:cNvPr id="2097165" name="Picture 3"/>
          <p:cNvPicPr>
            <a:picLocks noChangeAspect="1"/>
          </p:cNvPicPr>
          <p:nvPr/>
        </p:nvPicPr>
        <p:blipFill>
          <a:blip r:embed="rId5"/>
          <a:stretch>
            <a:fillRect/>
          </a:stretch>
        </p:blipFill>
        <p:spPr>
          <a:xfrm>
            <a:off x="130548" y="1710385"/>
            <a:ext cx="3267076" cy="3001397"/>
          </a:xfrm>
          <a:prstGeom prst="rect">
            <a:avLst/>
          </a:prstGeom>
        </p:spPr>
      </p:pic>
      <p:pic>
        <p:nvPicPr>
          <p:cNvPr id="2097166" name="Graphic 4" descr="Transfer with solid fill"/>
          <p:cNvPicPr>
            <a:picLocks noChangeAspect="1"/>
          </p:cNvPicPr>
          <p:nvPr/>
        </p:nvPicPr>
        <p:blipFill>
          <a:blip r:embed="rId6"/>
          <a:stretch>
            <a:fillRect/>
          </a:stretch>
        </p:blipFill>
        <p:spPr>
          <a:xfrm>
            <a:off x="3388519" y="3043236"/>
            <a:ext cx="807244" cy="783432"/>
          </a:xfrm>
          <a:prstGeom prst="rect">
            <a:avLst/>
          </a:prstGeom>
        </p:spPr>
      </p:pic>
      <p:pic>
        <p:nvPicPr>
          <p:cNvPr id="2097167" name="Graphic 7" descr="Arrow Right with solid fill"/>
          <p:cNvPicPr>
            <a:picLocks noChangeAspect="1"/>
          </p:cNvPicPr>
          <p:nvPr/>
        </p:nvPicPr>
        <p:blipFill>
          <a:blip r:embed="rId7"/>
          <a:stretch>
            <a:fillRect/>
          </a:stretch>
        </p:blipFill>
        <p:spPr>
          <a:xfrm>
            <a:off x="7448550" y="3043237"/>
            <a:ext cx="795339" cy="771526"/>
          </a:xfrm>
          <a:prstGeom prst="rect">
            <a:avLst/>
          </a:prstGeom>
        </p:spPr>
      </p:pic>
      <p:sp>
        <p:nvSpPr>
          <p:cNvPr id="1048613" name="TextBox 7"/>
          <p:cNvSpPr txBox="1"/>
          <p:nvPr/>
        </p:nvSpPr>
        <p:spPr>
          <a:xfrm>
            <a:off x="390525"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Registration Page</a:t>
            </a:r>
            <a:endParaRPr lang="en-US"/>
          </a:p>
        </p:txBody>
      </p:sp>
      <p:sp>
        <p:nvSpPr>
          <p:cNvPr id="1048614" name="TextBox 9"/>
          <p:cNvSpPr txBox="1"/>
          <p:nvPr/>
        </p:nvSpPr>
        <p:spPr>
          <a:xfrm>
            <a:off x="4641056"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Login Page</a:t>
            </a:r>
            <a:endParaRPr lang="en-US"/>
          </a:p>
        </p:txBody>
      </p:sp>
      <p:sp>
        <p:nvSpPr>
          <p:cNvPr id="1048615" name="TextBox 10"/>
          <p:cNvSpPr txBox="1"/>
          <p:nvPr/>
        </p:nvSpPr>
        <p:spPr>
          <a:xfrm>
            <a:off x="9000401" y="5164930"/>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Train Details Page</a:t>
            </a:r>
          </a:p>
        </p:txBody>
      </p:sp>
    </p:spTree>
    <p:extLst>
      <p:ext uri="{BB962C8B-B14F-4D97-AF65-F5344CB8AC3E}">
        <p14:creationId xmlns:p14="http://schemas.microsoft.com/office/powerpoint/2010/main" val="186876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
          <p:cNvPicPr>
            <a:picLocks noChangeAspect="1"/>
          </p:cNvPicPr>
          <p:nvPr/>
        </p:nvPicPr>
        <p:blipFill>
          <a:blip r:embed="rId2"/>
          <a:stretch>
            <a:fillRect/>
          </a:stretch>
        </p:blipFill>
        <p:spPr>
          <a:xfrm>
            <a:off x="648575" y="1400810"/>
            <a:ext cx="5214265" cy="3256039"/>
          </a:xfrm>
          <a:prstGeom prst="rect">
            <a:avLst/>
          </a:prstGeom>
        </p:spPr>
      </p:pic>
      <p:pic>
        <p:nvPicPr>
          <p:cNvPr id="2097169" name="Picture 3" descr="Graphical user interface, text, application, chat or text message&#10;&#10;Description automatically generated"/>
          <p:cNvPicPr>
            <a:picLocks noChangeAspect="1"/>
          </p:cNvPicPr>
          <p:nvPr/>
        </p:nvPicPr>
        <p:blipFill>
          <a:blip r:embed="rId3"/>
          <a:stretch>
            <a:fillRect/>
          </a:stretch>
        </p:blipFill>
        <p:spPr>
          <a:xfrm>
            <a:off x="6909490" y="1405460"/>
            <a:ext cx="5047586" cy="3169486"/>
          </a:xfrm>
          <a:prstGeom prst="rect">
            <a:avLst/>
          </a:prstGeom>
        </p:spPr>
      </p:pic>
      <p:pic>
        <p:nvPicPr>
          <p:cNvPr id="2097170" name="Graphic 4" descr="Arrow Right with solid fill"/>
          <p:cNvPicPr>
            <a:picLocks noChangeAspect="1"/>
          </p:cNvPicPr>
          <p:nvPr/>
        </p:nvPicPr>
        <p:blipFill>
          <a:blip r:embed="rId4"/>
          <a:stretch>
            <a:fillRect/>
          </a:stretch>
        </p:blipFill>
        <p:spPr>
          <a:xfrm>
            <a:off x="5871408" y="2796431"/>
            <a:ext cx="1121299" cy="914400"/>
          </a:xfrm>
          <a:prstGeom prst="rect">
            <a:avLst/>
          </a:prstGeom>
        </p:spPr>
      </p:pic>
      <p:pic>
        <p:nvPicPr>
          <p:cNvPr id="2097171" name="Graphic 5" descr="Arrow Right with solid fill"/>
          <p:cNvPicPr>
            <a:picLocks noChangeAspect="1"/>
          </p:cNvPicPr>
          <p:nvPr/>
        </p:nvPicPr>
        <p:blipFill>
          <a:blip r:embed="rId4"/>
          <a:stretch>
            <a:fillRect/>
          </a:stretch>
        </p:blipFill>
        <p:spPr>
          <a:xfrm>
            <a:off x="-4160" y="2800349"/>
            <a:ext cx="713117" cy="914400"/>
          </a:xfrm>
          <a:prstGeom prst="rect">
            <a:avLst/>
          </a:prstGeom>
        </p:spPr>
      </p:pic>
      <p:sp>
        <p:nvSpPr>
          <p:cNvPr id="1048616" name="TextBox 6"/>
          <p:cNvSpPr txBox="1"/>
          <p:nvPr/>
        </p:nvSpPr>
        <p:spPr>
          <a:xfrm>
            <a:off x="1852440" y="4940365"/>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Passenger Details Page</a:t>
            </a:r>
          </a:p>
        </p:txBody>
      </p:sp>
      <p:sp>
        <p:nvSpPr>
          <p:cNvPr id="1048617" name="TextBox 8"/>
          <p:cNvSpPr txBox="1"/>
          <p:nvPr/>
        </p:nvSpPr>
        <p:spPr>
          <a:xfrm>
            <a:off x="8310462" y="4755985"/>
            <a:ext cx="2743199"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Confirmation Page</a:t>
            </a:r>
            <a:endParaRPr lang="en-US"/>
          </a:p>
        </p:txBody>
      </p:sp>
    </p:spTree>
    <p:extLst>
      <p:ext uri="{BB962C8B-B14F-4D97-AF65-F5344CB8AC3E}">
        <p14:creationId xmlns:p14="http://schemas.microsoft.com/office/powerpoint/2010/main" val="82425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172" name="Ink 2"/>
              <p14:cNvContentPartPr/>
              <p14:nvPr/>
            </p14:nvContentPartPr>
            <p14:xfrm>
              <a:off x="9433774" y="4137338"/>
              <a:ext cx="19050" cy="19050"/>
            </p14:xfrm>
          </p:contentPart>
        </mc:Choice>
        <mc:Fallback xmlns="">
          <p:pic>
            <p:nvPicPr>
              <p:cNvPr id="2097172" name="Ink 2"/>
              <p:cNvPicPr/>
              <p:nvPr/>
            </p:nvPicPr>
            <p:blipFill>
              <a:blip r:embed="rId3"/>
              <a:stretch>
                <a:fillRect/>
              </a:stretch>
            </p:blipFill>
            <p:spPr>
              <a:xfrm>
                <a:off x="8481274" y="3184838"/>
                <a:ext cx="1905000" cy="1905000"/>
              </a:xfrm>
              <a:prstGeom prst="rect">
                <a:avLst/>
              </a:prstGeom>
            </p:spPr>
          </p:pic>
        </mc:Fallback>
      </mc:AlternateContent>
      <p:pic>
        <p:nvPicPr>
          <p:cNvPr id="2097173" name="Picture 4" descr="Focus image of a misty railway"/>
          <p:cNvPicPr>
            <a:picLocks noChangeAspect="1"/>
          </p:cNvPicPr>
          <p:nvPr/>
        </p:nvPicPr>
        <p:blipFill>
          <a:blip r:embed="rId4"/>
          <a:stretch>
            <a:fillRect/>
          </a:stretch>
        </p:blipFill>
        <p:spPr>
          <a:xfrm>
            <a:off x="-2380" y="-4762"/>
            <a:ext cx="12196759" cy="6867523"/>
          </a:xfrm>
          <a:prstGeom prst="rect">
            <a:avLst/>
          </a:prstGeom>
        </p:spPr>
      </p:pic>
      <p:sp>
        <p:nvSpPr>
          <p:cNvPr id="1048618" name="TextBox 4"/>
          <p:cNvSpPr txBox="1"/>
          <p:nvPr/>
        </p:nvSpPr>
        <p:spPr>
          <a:xfrm>
            <a:off x="3759995" y="2643308"/>
            <a:ext cx="4314823" cy="400110"/>
          </a:xfrm>
          <a:prstGeom prst="rect">
            <a:avLst/>
          </a:prstGeom>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sis MT Pro Black"/>
              </a:rPr>
              <a:t>THANK YOU</a:t>
            </a:r>
          </a:p>
        </p:txBody>
      </p:sp>
    </p:spTree>
    <p:extLst>
      <p:ext uri="{BB962C8B-B14F-4D97-AF65-F5344CB8AC3E}">
        <p14:creationId xmlns:p14="http://schemas.microsoft.com/office/powerpoint/2010/main" val="3138786043"/>
      </p:ext>
    </p:extLst>
  </p:cSld>
  <p:clrMapOvr>
    <a:masterClrMapping/>
  </p:clrMapOvr>
</p:sld>
</file>

<file path=ppt/theme/theme1.xml><?xml version="1.0" encoding="utf-8"?>
<a:theme xmlns:a="http://schemas.openxmlformats.org/drawingml/2006/main" name="Chitchat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0455F8-10A0-4EEF-9BB1-9035E295B1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9</Slides>
  <Notes>1</Notes>
  <HiddenSlides>0</HiddenSlide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ChitchatVTI</vt:lpstr>
      <vt:lpstr>RetrospectVTI</vt:lpstr>
      <vt:lpstr>Train Case study</vt:lpstr>
      <vt:lpstr>Description</vt:lpstr>
      <vt:lpstr>Problem statement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cp:revision>
  <dcterms:created xsi:type="dcterms:W3CDTF">2022-01-17T12:11:49Z</dcterms:created>
  <dcterms:modified xsi:type="dcterms:W3CDTF">2022-01-27T08:21:09Z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